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8" r:id="rId5"/>
    <p:sldId id="287" r:id="rId6"/>
    <p:sldId id="262" r:id="rId7"/>
    <p:sldId id="267" r:id="rId8"/>
    <p:sldId id="285" r:id="rId9"/>
    <p:sldId id="284" r:id="rId10"/>
    <p:sldId id="290" r:id="rId11"/>
    <p:sldId id="289" r:id="rId12"/>
    <p:sldId id="291" r:id="rId13"/>
    <p:sldId id="283" r:id="rId14"/>
    <p:sldId id="286" r:id="rId15"/>
    <p:sldId id="292" r:id="rId16"/>
    <p:sldId id="279" r:id="rId17"/>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03" d="100"/>
          <a:sy n="103" d="100"/>
        </p:scale>
        <p:origin x="138" y="240"/>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EF1077DB-935E-4A0A-947A-D283B9F9F452}" type="datetimeFigureOut">
              <a:rPr lang="en-US" smtClean="0"/>
              <a:t>5/22/2019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noProof="0"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8881107-E2F0-4FFB-BAD2-D68BB3595516}" type="datetimeFigureOut">
              <a:rPr lang="en-US" noProof="0" smtClean="0"/>
              <a:t>5/22/2019</a:t>
            </a:fld>
            <a:endParaRPr lang="en-US" noProof="0"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noProof="0"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Tried different models and ensembles and chose model with highest OOS r square. We also tried ensembles of Clustering (K means) and then running different models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10</a:t>
            </a:fld>
            <a:endParaRPr lang="en-US"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3952667088"/>
              </p:ext>
            </p:extLst>
          </p:nvPr>
        </p:nvGraphicFramePr>
        <p:xfrm>
          <a:off x="482494" y="2174290"/>
          <a:ext cx="11195568" cy="2595880"/>
        </p:xfrm>
        <a:graphic>
          <a:graphicData uri="http://schemas.openxmlformats.org/drawingml/2006/table">
            <a:tbl>
              <a:tblPr firstRow="1" bandRow="1">
                <a:tableStyleId>{1E171933-4619-4E11-9A3F-F7608DF75F80}</a:tableStyleId>
              </a:tblPr>
              <a:tblGrid>
                <a:gridCol w="3731856">
                  <a:extLst>
                    <a:ext uri="{9D8B030D-6E8A-4147-A177-3AD203B41FA5}">
                      <a16:colId xmlns:a16="http://schemas.microsoft.com/office/drawing/2014/main" val="20000"/>
                    </a:ext>
                  </a:extLst>
                </a:gridCol>
                <a:gridCol w="3731856">
                  <a:extLst>
                    <a:ext uri="{9D8B030D-6E8A-4147-A177-3AD203B41FA5}">
                      <a16:colId xmlns:a16="http://schemas.microsoft.com/office/drawing/2014/main" val="20001"/>
                    </a:ext>
                  </a:extLst>
                </a:gridCol>
                <a:gridCol w="3731856">
                  <a:extLst>
                    <a:ext uri="{9D8B030D-6E8A-4147-A177-3AD203B41FA5}">
                      <a16:colId xmlns:a16="http://schemas.microsoft.com/office/drawing/2014/main" val="20002"/>
                    </a:ext>
                  </a:extLst>
                </a:gridCol>
              </a:tblGrid>
              <a:tr h="370840">
                <a:tc>
                  <a:txBody>
                    <a:bodyPr/>
                    <a:lstStyle/>
                    <a:p>
                      <a:r>
                        <a:rPr lang="en-US" dirty="0"/>
                        <a:t>Model/Ensemble</a:t>
                      </a:r>
                    </a:p>
                  </a:txBody>
                  <a:tcPr>
                    <a:lnR w="9525" cap="flat" cmpd="sng" algn="ctr">
                      <a:solidFill>
                        <a:schemeClr val="tx1"/>
                      </a:solidFill>
                      <a:prstDash val="solid"/>
                      <a:round/>
                      <a:headEnd type="none" w="med" len="med"/>
                      <a:tailEnd type="none" w="med" len="med"/>
                    </a:lnR>
                  </a:tcPr>
                </a:tc>
                <a:tc>
                  <a:txBody>
                    <a:bodyPr/>
                    <a:lstStyle/>
                    <a:p>
                      <a:r>
                        <a:rPr lang="en-US" dirty="0"/>
                        <a:t>In sample</a:t>
                      </a:r>
                      <a:r>
                        <a:rPr lang="en-US" baseline="0" dirty="0"/>
                        <a:t> R square</a:t>
                      </a:r>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r>
                        <a:rPr lang="en-US" dirty="0"/>
                        <a:t>OOS R Square</a:t>
                      </a:r>
                    </a:p>
                  </a:txBody>
                  <a:tcP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en-US" dirty="0"/>
                        <a:t>Linear</a:t>
                      </a:r>
                      <a:r>
                        <a:rPr lang="en-US" baseline="0" dirty="0"/>
                        <a:t> Regression</a:t>
                      </a:r>
                      <a:endParaRPr lang="en-US" dirty="0"/>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0.1218%</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a:solidFill>
                            <a:srgbClr val="000000"/>
                          </a:solidFill>
                          <a:effectLst/>
                          <a:latin typeface="Calibri" panose="020F0502020204030204" pitchFamily="34" charset="0"/>
                        </a:rPr>
                        <a:t>0.1716%</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r>
                        <a:rPr lang="en-US" dirty="0"/>
                        <a:t>Random Forest (BEST)</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0.5055%</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0.3591%</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r>
                        <a:rPr lang="en-US" dirty="0"/>
                        <a:t>Gradient Boosting (BEST)</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1" i="0" u="none" strike="noStrike" dirty="0">
                          <a:solidFill>
                            <a:srgbClr val="000000"/>
                          </a:solidFill>
                          <a:effectLst/>
                          <a:latin typeface="Calibri" panose="020F0502020204030204" pitchFamily="34" charset="0"/>
                        </a:rPr>
                        <a:t>0.9609%</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1" i="0" u="none" strike="noStrike" dirty="0">
                          <a:solidFill>
                            <a:srgbClr val="000000"/>
                          </a:solidFill>
                          <a:effectLst/>
                          <a:latin typeface="Calibri" panose="020F0502020204030204" pitchFamily="34" charset="0"/>
                        </a:rPr>
                        <a:t>0.4852%</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en-US" dirty="0"/>
                        <a:t>K means cluster + Linear Regression</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a:solidFill>
                            <a:srgbClr val="000000"/>
                          </a:solidFill>
                          <a:effectLst/>
                          <a:latin typeface="Calibri" panose="020F0502020204030204" pitchFamily="34" charset="0"/>
                        </a:rPr>
                        <a:t>0.2640%</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0.1254%</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en-US" dirty="0"/>
                        <a:t>K means cluster + Gradient Boosting</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1.4626%</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0.1491%</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29920210"/>
                  </a:ext>
                </a:extLst>
              </a:tr>
              <a:tr h="370840">
                <a:tc>
                  <a:txBody>
                    <a:bodyPr/>
                    <a:lstStyle/>
                    <a:p>
                      <a:r>
                        <a:rPr lang="en-US" dirty="0"/>
                        <a:t>LSTM </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0.0722%</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0.1605%</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8795067"/>
                  </a:ext>
                </a:extLst>
              </a:tr>
            </a:tbl>
          </a:graphicData>
        </a:graphic>
      </p:graphicFrame>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7999"/>
            <a:ext cx="11339513" cy="4609029"/>
          </a:xfrm>
        </p:spPr>
        <p:txBody>
          <a:bodyPr/>
          <a:lstStyle/>
          <a:p>
            <a:r>
              <a:rPr lang="en-US" dirty="0"/>
              <a:t>Grid Search and parameter search to select the best combination of model parameters. We need to tune the following parameters for Gradient Boosting Machine:</a:t>
            </a:r>
          </a:p>
          <a:p>
            <a:endParaRPr lang="en-US" dirty="0"/>
          </a:p>
          <a:p>
            <a:pPr marL="342900" indent="-342900">
              <a:lnSpc>
                <a:spcPct val="150000"/>
              </a:lnSpc>
              <a:buFont typeface="+mj-lt"/>
              <a:buAutoNum type="arabicPeriod"/>
            </a:pPr>
            <a:r>
              <a:rPr lang="en-US" u="sng" dirty="0"/>
              <a:t>Learning Rate</a:t>
            </a:r>
            <a:r>
              <a:rPr lang="en-US" dirty="0"/>
              <a:t>: Learning rate shrinks the contribution of each parameter, this helps to not </a:t>
            </a:r>
            <a:r>
              <a:rPr lang="en-US" dirty="0" err="1"/>
              <a:t>overfit</a:t>
            </a:r>
            <a:r>
              <a:rPr lang="en-US" dirty="0"/>
              <a:t> the model</a:t>
            </a:r>
          </a:p>
          <a:p>
            <a:pPr marL="342900" indent="-342900">
              <a:lnSpc>
                <a:spcPct val="150000"/>
              </a:lnSpc>
              <a:buFont typeface="+mj-lt"/>
              <a:buAutoNum type="arabicPeriod"/>
            </a:pPr>
            <a:r>
              <a:rPr lang="en-US" u="sng" dirty="0"/>
              <a:t>No of estimators</a:t>
            </a:r>
            <a:r>
              <a:rPr lang="en-US" dirty="0"/>
              <a:t>: This represents the number of trees in the forest, increasing the number of trees may lead to over fitting so we need to choose the parameter carefully</a:t>
            </a:r>
          </a:p>
          <a:p>
            <a:pPr marL="342900" indent="-342900">
              <a:lnSpc>
                <a:spcPct val="150000"/>
              </a:lnSpc>
              <a:buFont typeface="+mj-lt"/>
              <a:buAutoNum type="arabicPeriod"/>
            </a:pPr>
            <a:r>
              <a:rPr lang="en-US" dirty="0"/>
              <a:t> </a:t>
            </a:r>
            <a:r>
              <a:rPr lang="en-US" u="sng" dirty="0"/>
              <a:t>Max Depth</a:t>
            </a:r>
            <a:r>
              <a:rPr lang="en-US" dirty="0"/>
              <a:t>: This indicates how deep the tree can be, the deeper the tree, the more splits it has and it could lead to over fitting of data</a:t>
            </a:r>
          </a:p>
          <a:p>
            <a:pPr marL="342900" indent="-342900">
              <a:lnSpc>
                <a:spcPct val="150000"/>
              </a:lnSpc>
              <a:buFont typeface="+mj-lt"/>
              <a:buAutoNum type="arabicPeriod"/>
            </a:pPr>
            <a:r>
              <a:rPr lang="en-US" u="sng" dirty="0"/>
              <a:t>Min Samples Split</a:t>
            </a:r>
            <a:r>
              <a:rPr lang="en-US" dirty="0"/>
              <a:t>: This represents the minimum number of samples required to split an internal node</a:t>
            </a:r>
            <a:endParaRPr lang="en-US" u="sng" dirty="0"/>
          </a:p>
          <a:p>
            <a:pPr marL="342900" indent="-342900">
              <a:lnSpc>
                <a:spcPct val="150000"/>
              </a:lnSpc>
              <a:buFont typeface="+mj-lt"/>
              <a:buAutoNum type="arabicPeriod"/>
            </a:pPr>
            <a:r>
              <a:rPr lang="en-US" u="sng" dirty="0"/>
              <a:t>Min Samples Leaf</a:t>
            </a:r>
            <a:r>
              <a:rPr lang="en-US" dirty="0"/>
              <a:t>: This is the minimum number of samples required to be at the leaf node</a:t>
            </a:r>
          </a:p>
          <a:p>
            <a:pPr>
              <a:lnSpc>
                <a:spcPct val="150000"/>
              </a:lnSpc>
            </a:pPr>
            <a:endParaRPr lang="en-US" dirty="0"/>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11</a:t>
            </a:fld>
            <a:endParaRPr lang="en-US" dirty="0">
              <a:latin typeface="+mn-lt"/>
            </a:endParaRPr>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Parameter Tuning(</a:t>
            </a:r>
            <a:r>
              <a:rPr lang="en-US" dirty="0" err="1">
                <a:latin typeface="+mn-lt"/>
              </a:rPr>
              <a:t>Contd</a:t>
            </a:r>
            <a:r>
              <a:rPr lang="en-US" dirty="0">
                <a:latin typeface="+mn-lt"/>
              </a:rPr>
              <a:t>….)</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Parameter Search: We can run in sample and OOS r square by different parameters ( keeping others constant) and see which parameter value produces highest OOS r square. See images below.</a:t>
            </a:r>
          </a:p>
          <a:p>
            <a:r>
              <a:rPr lang="en-US" dirty="0"/>
              <a:t>Although this method looks good but is naïve and arduous and does not test combinations</a:t>
            </a:r>
          </a:p>
          <a:p>
            <a:endParaRPr lang="en-US" dirty="0"/>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12</a:t>
            </a:fld>
            <a:endParaRPr lang="en-US" dirty="0">
              <a:latin typeface="+mn-lt"/>
            </a:endParaRPr>
          </a:p>
        </p:txBody>
      </p:sp>
      <p:pic>
        <p:nvPicPr>
          <p:cNvPr id="2" name="Picture 1"/>
          <p:cNvPicPr>
            <a:picLocks noChangeAspect="1"/>
          </p:cNvPicPr>
          <p:nvPr/>
        </p:nvPicPr>
        <p:blipFill>
          <a:blip r:embed="rId2"/>
          <a:stretch>
            <a:fillRect/>
          </a:stretch>
        </p:blipFill>
        <p:spPr>
          <a:xfrm>
            <a:off x="6282315" y="2021063"/>
            <a:ext cx="3628897" cy="2453826"/>
          </a:xfrm>
          <a:prstGeom prst="rect">
            <a:avLst/>
          </a:prstGeom>
        </p:spPr>
      </p:pic>
      <p:pic>
        <p:nvPicPr>
          <p:cNvPr id="5" name="Picture 4"/>
          <p:cNvPicPr>
            <a:picLocks noChangeAspect="1"/>
          </p:cNvPicPr>
          <p:nvPr/>
        </p:nvPicPr>
        <p:blipFill>
          <a:blip r:embed="rId3"/>
          <a:stretch>
            <a:fillRect/>
          </a:stretch>
        </p:blipFill>
        <p:spPr>
          <a:xfrm>
            <a:off x="1366363" y="2093781"/>
            <a:ext cx="3401327" cy="2327619"/>
          </a:xfrm>
          <a:prstGeom prst="rect">
            <a:avLst/>
          </a:prstGeom>
        </p:spPr>
      </p:pic>
      <p:sp>
        <p:nvSpPr>
          <p:cNvPr id="8"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584200" y="4555606"/>
            <a:ext cx="11339513" cy="360000"/>
          </a:xfrm>
        </p:spPr>
        <p:txBody>
          <a:bodyPr/>
          <a:lstStyle/>
          <a:p>
            <a:r>
              <a:rPr lang="en-US" dirty="0"/>
              <a:t>We finally use Grid Search CV from </a:t>
            </a:r>
            <a:r>
              <a:rPr lang="en-US" dirty="0" err="1"/>
              <a:t>scikit</a:t>
            </a:r>
            <a:r>
              <a:rPr lang="en-US" dirty="0"/>
              <a:t> learn to tune hyper parameters for GBM algorithm because it has below advantages</a:t>
            </a:r>
          </a:p>
          <a:p>
            <a:pPr marL="342900" indent="-342900">
              <a:buFont typeface="+mj-lt"/>
              <a:buAutoNum type="arabicPeriod"/>
            </a:pPr>
            <a:r>
              <a:rPr lang="en-US" dirty="0"/>
              <a:t>Tests all Combinations</a:t>
            </a:r>
          </a:p>
          <a:p>
            <a:pPr marL="342900" indent="-342900">
              <a:buFont typeface="+mj-lt"/>
              <a:buAutoNum type="arabicPeriod"/>
            </a:pPr>
            <a:r>
              <a:rPr lang="en-US" dirty="0"/>
              <a:t>Does Cross Validation</a:t>
            </a:r>
          </a:p>
          <a:p>
            <a:endParaRPr lang="en-US" dirty="0"/>
          </a:p>
          <a:p>
            <a:r>
              <a:rPr lang="en-US" dirty="0"/>
              <a:t>Finally GBM gives us an OOS r square of 25 bps which looks dismal but is as per expectations </a:t>
            </a:r>
          </a:p>
          <a:p>
            <a:endParaRPr lang="en-US" dirty="0"/>
          </a:p>
        </p:txBody>
      </p:sp>
    </p:spTree>
    <p:extLst>
      <p:ext uri="{BB962C8B-B14F-4D97-AF65-F5344CB8AC3E}">
        <p14:creationId xmlns:p14="http://schemas.microsoft.com/office/powerpoint/2010/main" val="304592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latin typeface="+mn-lt"/>
              </a:rPr>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2</a:t>
            </a:fld>
            <a:endParaRPr lang="en-US" dirty="0">
              <a:latin typeface="+mn-lt"/>
            </a:endParaRPr>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latin typeface="+mn-lt"/>
              </a:rPr>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latin typeface="+mn-lt"/>
              </a:rPr>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latin typeface="+mn-lt"/>
              </a:rPr>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latin typeface="+mn-lt"/>
              </a:rPr>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latin typeface="+mn-lt"/>
              </a:rPr>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latin typeface="+mn-lt"/>
              </a:rPr>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p>
          <a:p>
            <a:pPr marL="285750" indent="-285750" algn="l">
              <a:buFont typeface="Arial" panose="020B0604020202020204" pitchFamily="34" charset="0"/>
              <a:buChar char="•"/>
            </a:pPr>
            <a:r>
              <a:rPr lang="en-US" noProof="1"/>
              <a:t>Paramter Search</a:t>
            </a:r>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latin typeface="+mn-lt"/>
              </a:rPr>
              <a:pPr/>
              <a:t>3</a:t>
            </a:fld>
            <a:endParaRPr lang="en-US" dirty="0">
              <a:latin typeface="+mn-lt"/>
            </a:endParaRPr>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4</a:t>
            </a:fld>
            <a:endParaRPr lang="en-US" dirty="0">
              <a:latin typeface="+mn-lt"/>
            </a:endParaRP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Data cleaning the most important piece before starting any Machine learning Algorithm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5</a:t>
            </a:fld>
            <a:endParaRPr lang="en-US" dirty="0">
              <a:latin typeface="+mn-lt"/>
            </a:endParaRPr>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6</a:t>
            </a:fld>
            <a:endParaRPr lang="en-US" dirty="0">
              <a:latin typeface="+mn-lt"/>
            </a:endParaRPr>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We use Recursive Feature Elimination algorithm as a challenger to MDA to select features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10823996" cy="4197621"/>
          </a:xfrm>
        </p:spPr>
        <p:txBody>
          <a:bodyPr/>
          <a:lstStyle/>
          <a:p>
            <a:r>
              <a:rPr lang="en-US" dirty="0"/>
              <a:t>Recursive feature elimination (RFE) is a feature selection method that fits a model and removes the weakest feature (or features) until the specified number of features is reached. Features are ranked by the model’s coefficient ( Linear Regression in our case ) since we use Linear regression as a weak learner</a:t>
            </a:r>
          </a:p>
          <a:p>
            <a:endParaRPr lang="en-US" noProof="1"/>
          </a:p>
          <a:p>
            <a:r>
              <a:rPr lang="en-US" dirty="0"/>
              <a:t>RFE requires a specified number of features to keep, however it is often not known in advance how many features are valid. To find the optimal number of features we used cross-validation to score different feature subsets and select the best scoring collection of features</a:t>
            </a:r>
            <a:endParaRPr lang="en-US" noProof="1"/>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8</a:t>
            </a:fld>
            <a:endParaRPr lang="en-US" dirty="0">
              <a:latin typeface="+mn-lt"/>
            </a:endParaRPr>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9</a:t>
            </a:fld>
            <a:endParaRPr lang="en-US" dirty="0">
              <a:latin typeface="+mn-lt"/>
            </a:endParaRPr>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B687A62-7187-4F21-B4CA-BF435385BA39}">
  <ds:schemaRef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elements/1.1/"/>
  </ds:schemaRefs>
</ds:datastoreItem>
</file>

<file path=customXml/itemProps2.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3.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1199</Words>
  <Application>Microsoft Office PowerPoint</Application>
  <PresentationFormat>Widescreen</PresentationFormat>
  <Paragraphs>120</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Parameter Tuning(Contd….)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2019-05-22T20:50:19Z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